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6"/>
  </p:notesMasterIdLst>
  <p:sldIdLst>
    <p:sldId id="262" r:id="rId2"/>
    <p:sldId id="271" r:id="rId3"/>
    <p:sldId id="278" r:id="rId4"/>
    <p:sldId id="275" r:id="rId5"/>
    <p:sldId id="280" r:id="rId6"/>
    <p:sldId id="282" r:id="rId7"/>
    <p:sldId id="283" r:id="rId8"/>
    <p:sldId id="281" r:id="rId9"/>
    <p:sldId id="284" r:id="rId10"/>
    <p:sldId id="272" r:id="rId11"/>
    <p:sldId id="270" r:id="rId12"/>
    <p:sldId id="273" r:id="rId13"/>
    <p:sldId id="279" r:id="rId14"/>
    <p:sldId id="268" r:id="rId15"/>
    <p:sldId id="286" r:id="rId16"/>
    <p:sldId id="285" r:id="rId17"/>
    <p:sldId id="256" r:id="rId18"/>
    <p:sldId id="269" r:id="rId19"/>
    <p:sldId id="264" r:id="rId20"/>
    <p:sldId id="267" r:id="rId21"/>
    <p:sldId id="265" r:id="rId22"/>
    <p:sldId id="287" r:id="rId23"/>
    <p:sldId id="288" r:id="rId24"/>
    <p:sldId id="289" r:id="rId25"/>
  </p:sldIdLst>
  <p:sldSz cx="18288000" cy="10287000"/>
  <p:notesSz cx="6858000" cy="9144000"/>
  <p:defaultTextStyle>
    <a:defPPr>
      <a:defRPr lang="pt-BR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090C"/>
    <a:srgbClr val="65B9FF"/>
    <a:srgbClr val="314C72"/>
    <a:srgbClr val="EA1D2C"/>
    <a:srgbClr val="A00410"/>
    <a:srgbClr val="A40510"/>
    <a:srgbClr val="EAECF1"/>
    <a:srgbClr val="56AAD9"/>
    <a:srgbClr val="FF6F00"/>
    <a:srgbClr val="707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9" autoAdjust="0"/>
    <p:restoredTop sz="96370" autoAdjust="0"/>
  </p:normalViewPr>
  <p:slideViewPr>
    <p:cSldViewPr snapToGrid="0">
      <p:cViewPr varScale="1">
        <p:scale>
          <a:sx n="46" d="100"/>
          <a:sy n="46" d="100"/>
        </p:scale>
        <p:origin x="474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25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6017D-AF77-4559-8416-737AD625A19B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200DE0-4855-4A54-AA4D-8E58A2F356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03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200DE0-4855-4A54-AA4D-8E58A2F3564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402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aa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pt-BR" dirty="0" smtClean="0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58740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83163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03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5785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66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316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4426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91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28218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41849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31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F1483-11E6-48CC-AB5B-B1635CD5049D}" type="datetimeFigureOut">
              <a:rPr lang="pt-BR" smtClean="0"/>
              <a:t>08/04/2024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6E509-12D9-40AC-B5AE-77C3569B056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229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9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.png"/><Relationship Id="rId7" Type="http://schemas.openxmlformats.org/officeDocument/2006/relationships/slide" Target="slide20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image" Target="../media/image2.png"/><Relationship Id="rId4" Type="http://schemas.openxmlformats.org/officeDocument/2006/relationships/slide" Target="slide2.xml"/><Relationship Id="rId9" Type="http://schemas.openxmlformats.org/officeDocument/2006/relationships/slide" Target="slide2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slide" Target="slide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eg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.xml"/><Relationship Id="rId5" Type="http://schemas.openxmlformats.org/officeDocument/2006/relationships/slide" Target="slide17.xml"/><Relationship Id="rId4" Type="http://schemas.openxmlformats.org/officeDocument/2006/relationships/slide" Target="slide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slide" Target="slide16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" Target="slide14.xml"/><Relationship Id="rId5" Type="http://schemas.openxmlformats.org/officeDocument/2006/relationships/slide" Target="slide10.xml"/><Relationship Id="rId10" Type="http://schemas.microsoft.com/office/2007/relationships/hdphoto" Target="../media/hdphoto1.wdp"/><Relationship Id="rId4" Type="http://schemas.openxmlformats.org/officeDocument/2006/relationships/slide" Target="slide3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5.png"/><Relationship Id="rId7" Type="http://schemas.openxmlformats.org/officeDocument/2006/relationships/image" Target="../media/image3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2.png"/><Relationship Id="rId9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hyperlink" Target="https://www.linkedin.com/in/marciocaladoj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a.me/5521993958792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6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slide" Target="slide1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slide" Target="slide1.xml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9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9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slide" Target="slide7.xml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pessoa, mesa, cortando, mulher&#10;&#10;Descrição gerada automaticamente">
            <a:extLst>
              <a:ext uri="{FF2B5EF4-FFF2-40B4-BE49-F238E27FC236}">
                <a16:creationId xmlns:a16="http://schemas.microsoft.com/office/drawing/2014/main" id="{15951527-0D78-DA3C-76AC-D772900721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98A56920-A9A1-7E49-C128-7D3EB598489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90000"/>
                </a:schemeClr>
              </a:gs>
              <a:gs pos="100000">
                <a:schemeClr val="bg2">
                  <a:lumMod val="1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4400"/>
          </a:p>
        </p:txBody>
      </p:sp>
      <p:sp>
        <p:nvSpPr>
          <p:cNvPr id="2" name="Retângulo 1"/>
          <p:cNvSpPr/>
          <p:nvPr/>
        </p:nvSpPr>
        <p:spPr>
          <a:xfrm>
            <a:off x="-1" y="6648522"/>
            <a:ext cx="18286857" cy="3638477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alpha val="42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4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242316" y="7457573"/>
            <a:ext cx="3780000" cy="1045369"/>
          </a:xfrm>
          <a:prstGeom prst="roundRect">
            <a:avLst/>
          </a:prstGeom>
          <a:gradFill flip="none" rotWithShape="1">
            <a:gsLst>
              <a:gs pos="0">
                <a:srgbClr val="EA1D2C">
                  <a:shade val="30000"/>
                  <a:satMod val="115000"/>
                </a:srgbClr>
              </a:gs>
              <a:gs pos="50000">
                <a:srgbClr val="EA1D2C">
                  <a:shade val="67500"/>
                  <a:satMod val="115000"/>
                </a:srgbClr>
              </a:gs>
              <a:gs pos="100000">
                <a:srgbClr val="EA1D2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</a:t>
            </a:r>
            <a:endParaRPr lang="pt-B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1042416" y="1113720"/>
            <a:ext cx="3780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b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4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317" y="1061937"/>
            <a:ext cx="1890000" cy="1796335"/>
          </a:xfrm>
          <a:prstGeom prst="rect">
            <a:avLst/>
          </a:prstGeom>
        </p:spPr>
      </p:pic>
      <p:cxnSp>
        <p:nvCxnSpPr>
          <p:cNvPr id="4" name="Conector reto 3"/>
          <p:cNvCxnSpPr/>
          <p:nvPr/>
        </p:nvCxnSpPr>
        <p:spPr>
          <a:xfrm>
            <a:off x="0" y="6645728"/>
            <a:ext cx="18288000" cy="16328"/>
          </a:xfrm>
          <a:prstGeom prst="line">
            <a:avLst/>
          </a:prstGeom>
          <a:ln w="50800">
            <a:solidFill>
              <a:srgbClr val="EA1D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: Cantos Arredondados 3">
            <a:hlinkClick r:id="rId6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4901687" y="7457572"/>
            <a:ext cx="3780000" cy="1045370"/>
          </a:xfrm>
          <a:prstGeom prst="roundRect">
            <a:avLst/>
          </a:prstGeom>
          <a:gradFill flip="none" rotWithShape="1">
            <a:gsLst>
              <a:gs pos="0">
                <a:srgbClr val="EA1D2C">
                  <a:shade val="30000"/>
                  <a:satMod val="115000"/>
                </a:srgbClr>
              </a:gs>
              <a:gs pos="50000">
                <a:srgbClr val="EA1D2C">
                  <a:shade val="67500"/>
                  <a:satMod val="115000"/>
                </a:srgbClr>
              </a:gs>
              <a:gs pos="100000">
                <a:srgbClr val="EA1D2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Dax</a:t>
            </a:r>
            <a:endParaRPr lang="pt-B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9" name="Retângulo: Cantos Arredondados 3">
            <a:hlinkClick r:id="rId6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9561058" y="7457572"/>
            <a:ext cx="3780000" cy="1045371"/>
          </a:xfrm>
          <a:prstGeom prst="roundRect">
            <a:avLst/>
          </a:prstGeom>
          <a:gradFill flip="none" rotWithShape="1">
            <a:gsLst>
              <a:gs pos="0">
                <a:srgbClr val="EA1D2C">
                  <a:shade val="30000"/>
                  <a:satMod val="115000"/>
                </a:srgbClr>
              </a:gs>
              <a:gs pos="50000">
                <a:srgbClr val="EA1D2C">
                  <a:shade val="67500"/>
                  <a:satMod val="115000"/>
                </a:srgbClr>
              </a:gs>
              <a:gs pos="100000">
                <a:srgbClr val="EA1D2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err="1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Skills</a:t>
            </a:r>
            <a:endParaRPr lang="pt-B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0" name="Retângulo: Cantos Arredondados 3">
            <a:hlinkClick r:id="rId6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14220428" y="7457572"/>
            <a:ext cx="3780000" cy="1045371"/>
          </a:xfrm>
          <a:prstGeom prst="roundRect">
            <a:avLst/>
          </a:prstGeom>
          <a:gradFill flip="none" rotWithShape="1">
            <a:gsLst>
              <a:gs pos="0">
                <a:srgbClr val="EA1D2C">
                  <a:shade val="30000"/>
                  <a:satMod val="115000"/>
                </a:srgbClr>
              </a:gs>
              <a:gs pos="50000">
                <a:srgbClr val="EA1D2C">
                  <a:shade val="67500"/>
                  <a:satMod val="115000"/>
                </a:srgbClr>
              </a:gs>
              <a:gs pos="100000">
                <a:srgbClr val="EA1D2C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 smtClean="0">
                <a:latin typeface="Segoe UI Semibold" panose="020B0702040204020203" pitchFamily="34" charset="0"/>
                <a:cs typeface="Segoe UI Semibold" panose="020B0702040204020203" pitchFamily="34" charset="0"/>
              </a:rPr>
              <a:t>Contato</a:t>
            </a:r>
            <a:endParaRPr lang="pt-BR" sz="32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042416" y="2955686"/>
            <a:ext cx="423171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u="sng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Portfólio</a:t>
            </a:r>
          </a:p>
        </p:txBody>
      </p:sp>
      <p:sp>
        <p:nvSpPr>
          <p:cNvPr id="6" name="Retângulo 5">
            <a:hlinkClick r:id="rId4" action="ppaction://hlinksldjump" tooltip="Relatórios"/>
          </p:cNvPr>
          <p:cNvSpPr/>
          <p:nvPr/>
        </p:nvSpPr>
        <p:spPr>
          <a:xfrm>
            <a:off x="242316" y="7457572"/>
            <a:ext cx="3780000" cy="104537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Retângulo 32">
            <a:hlinkClick r:id="rId7" action="ppaction://hlinksldjump"/>
          </p:cNvPr>
          <p:cNvSpPr/>
          <p:nvPr/>
        </p:nvSpPr>
        <p:spPr>
          <a:xfrm>
            <a:off x="4901687" y="7457789"/>
            <a:ext cx="3780000" cy="104537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>
            <a:hlinkClick r:id="rId8" action="ppaction://hlinksldjump"/>
          </p:cNvPr>
          <p:cNvSpPr/>
          <p:nvPr/>
        </p:nvSpPr>
        <p:spPr>
          <a:xfrm>
            <a:off x="14220428" y="7457572"/>
            <a:ext cx="3780000" cy="104537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hlinkClick r:id="rId9" action="ppaction://hlinksldjump"/>
          </p:cNvPr>
          <p:cNvSpPr/>
          <p:nvPr/>
        </p:nvSpPr>
        <p:spPr>
          <a:xfrm>
            <a:off x="9561058" y="7457572"/>
            <a:ext cx="3780000" cy="104537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26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159328" y="-90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14" y="60590"/>
            <a:ext cx="1102844" cy="104818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79662" y="2921976"/>
            <a:ext cx="6213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u="sng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 Comerciais</a:t>
            </a:r>
            <a:endParaRPr lang="pt-BR" sz="54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420492" y="7626991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16328" y="0"/>
            <a:ext cx="0" cy="10287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>
            <a:off x="-32658" y="0"/>
            <a:ext cx="744582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pic>
        <p:nvPicPr>
          <p:cNvPr id="9220" name="Picture 4" descr="Importância do material de apoio para o departamento comercial - Agência  Tângel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170" y="-90"/>
            <a:ext cx="10848122" cy="722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: Cantos Arredondados 3">
            <a:hlinkClick r:id="rId7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3982250" y="7626991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Visitas</a:t>
            </a:r>
          </a:p>
        </p:txBody>
      </p:sp>
    </p:spTree>
    <p:extLst>
      <p:ext uri="{BB962C8B-B14F-4D97-AF65-F5344CB8AC3E}">
        <p14:creationId xmlns:p14="http://schemas.microsoft.com/office/powerpoint/2010/main" val="4161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3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Visão Executiva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6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214063" y="3989338"/>
            <a:ext cx="41311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Executiva do CRM onde mostra Oportunidades de acordo com as situações</a:t>
            </a:r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0" name="Conector Angulado 19"/>
          <p:cNvCxnSpPr>
            <a:stCxn id="21" idx="0"/>
          </p:cNvCxnSpPr>
          <p:nvPr/>
        </p:nvCxnSpPr>
        <p:spPr>
          <a:xfrm rot="5400000" flipH="1" flipV="1">
            <a:off x="1575874" y="2401492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0" y="3366916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0689" y="2237910"/>
            <a:ext cx="10006227" cy="56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Retângulo 23">
            <a:hlinkClick r:id="" action="ppaction://hlinkshowjump?jump=nextslide" tooltip="Funil"/>
          </p:cNvPr>
          <p:cNvSpPr/>
          <p:nvPr/>
        </p:nvSpPr>
        <p:spPr>
          <a:xfrm>
            <a:off x="3779295" y="2596243"/>
            <a:ext cx="1104900" cy="180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hlinkClick r:id="" action="ppaction://hlinkshowjump?jump=nextslide" tooltip="Overview"/>
          </p:cNvPr>
          <p:cNvSpPr/>
          <p:nvPr/>
        </p:nvSpPr>
        <p:spPr>
          <a:xfrm>
            <a:off x="3928382" y="2634344"/>
            <a:ext cx="1055203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623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3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CRM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Funil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6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9611" y="2237910"/>
            <a:ext cx="10085545" cy="5612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ixaDeTexto 23"/>
          <p:cNvSpPr txBox="1"/>
          <p:nvPr/>
        </p:nvSpPr>
        <p:spPr>
          <a:xfrm>
            <a:off x="0" y="3366916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cxnSp>
        <p:nvCxnSpPr>
          <p:cNvPr id="25" name="Conector Angulado 24"/>
          <p:cNvCxnSpPr/>
          <p:nvPr/>
        </p:nvCxnSpPr>
        <p:spPr>
          <a:xfrm rot="5400000" flipH="1" flipV="1">
            <a:off x="1575874" y="2401492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hlinkClick r:id="" action="ppaction://hlinkshowjump?jump=previousslide" tooltip="Visão Executiva"/>
          </p:cNvPr>
          <p:cNvSpPr/>
          <p:nvPr/>
        </p:nvSpPr>
        <p:spPr>
          <a:xfrm>
            <a:off x="2808512" y="2558586"/>
            <a:ext cx="1184367" cy="148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hlinkClick r:id="" action="ppaction://hlinkshowjump?jump=nextslide" tooltip="Overview"/>
          </p:cNvPr>
          <p:cNvSpPr/>
          <p:nvPr/>
        </p:nvSpPr>
        <p:spPr>
          <a:xfrm>
            <a:off x="2756745" y="2651505"/>
            <a:ext cx="1055203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CaixaDeTexto 29"/>
          <p:cNvSpPr txBox="1"/>
          <p:nvPr/>
        </p:nvSpPr>
        <p:spPr>
          <a:xfrm>
            <a:off x="14214063" y="3989338"/>
            <a:ext cx="4131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Funil do CRM onde mostra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Prospects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Contatos, Reuniões, Oportunidades e Vendas.</a:t>
            </a:r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12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6120017" y="1589161"/>
            <a:ext cx="13275130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47495"/>
            <a:ext cx="9682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Visitas</a:t>
            </a:r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– Primeira Impressão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80195" y="3989338"/>
            <a:ext cx="58398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Geral de Clientes Interessados com Filtros,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Significativos, Gráficos, de Barras, linhas e uma tabela mais detalhada sobre o assunto 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5937" y="2053552"/>
            <a:ext cx="11071022" cy="6179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594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159328" y="-90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14" y="60590"/>
            <a:ext cx="1102844" cy="104818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51464" y="3055823"/>
            <a:ext cx="44694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u="sng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 de Rh</a:t>
            </a:r>
            <a:endParaRPr lang="pt-BR" sz="54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9"/>
          <a:stretch/>
        </p:blipFill>
        <p:spPr>
          <a:xfrm>
            <a:off x="7431389" y="15572"/>
            <a:ext cx="10856610" cy="10271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tângulo: Cantos Arredondado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2107375" y="7527600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Diversidade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16328" y="0"/>
            <a:ext cx="0" cy="10287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>
            <a:off x="-32658" y="0"/>
            <a:ext cx="744582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4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6" y="1567679"/>
            <a:ext cx="12880404" cy="715164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3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Diversidade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6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1688417" y="4174004"/>
            <a:ext cx="65995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da Diversidade de Empregados dentro de uma empresa. 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hlinkClick r:id="" action="ppaction://hlinkshowjump?jump=previousslide" tooltip="Visão Executiva"/>
          </p:cNvPr>
          <p:cNvSpPr/>
          <p:nvPr/>
        </p:nvSpPr>
        <p:spPr>
          <a:xfrm>
            <a:off x="2808512" y="2558586"/>
            <a:ext cx="1184367" cy="1481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1952" y="1848601"/>
            <a:ext cx="8778202" cy="6589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003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159328" y="-90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14" y="60590"/>
            <a:ext cx="1102844" cy="104818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79662" y="2921976"/>
            <a:ext cx="6213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u="sng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 Operacionais</a:t>
            </a:r>
            <a:endParaRPr lang="pt-BR" sz="54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49"/>
          <a:stretch/>
        </p:blipFill>
        <p:spPr>
          <a:xfrm>
            <a:off x="7431389" y="15572"/>
            <a:ext cx="10856610" cy="102714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3790120" y="7607313"/>
            <a:ext cx="3392558" cy="1232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Capacidade</a:t>
            </a:r>
          </a:p>
        </p:txBody>
      </p:sp>
      <p:sp>
        <p:nvSpPr>
          <p:cNvPr id="17" name="Retângulo: Cantos Arredondados 3">
            <a:hlinkClick r:id="rId5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420492" y="7626991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Operações e Requisições</a:t>
            </a:r>
          </a:p>
        </p:txBody>
      </p:sp>
      <p:cxnSp>
        <p:nvCxnSpPr>
          <p:cNvPr id="20" name="Conector reto 19"/>
          <p:cNvCxnSpPr/>
          <p:nvPr/>
        </p:nvCxnSpPr>
        <p:spPr>
          <a:xfrm>
            <a:off x="16328" y="0"/>
            <a:ext cx="0" cy="10287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>
            <a:off x="-32658" y="0"/>
            <a:ext cx="7445828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hlinkClick r:id="rId6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32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r="220"/>
          <a:stretch/>
        </p:blipFill>
        <p:spPr>
          <a:xfrm>
            <a:off x="561561" y="2383285"/>
            <a:ext cx="13211326" cy="5503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159328" y="205075"/>
            <a:ext cx="9682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Operações</a:t>
            </a:r>
            <a:r>
              <a:rPr lang="pt-BR" sz="4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 Requisições 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 Requisições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tângulo 9">
            <a:hlinkClick r:id="rId4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5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cxnSp>
        <p:nvCxnSpPr>
          <p:cNvPr id="27" name="Conector Angulado 26"/>
          <p:cNvCxnSpPr/>
          <p:nvPr/>
        </p:nvCxnSpPr>
        <p:spPr>
          <a:xfrm rot="10800000" flipV="1">
            <a:off x="3195731" y="2176781"/>
            <a:ext cx="288000" cy="180000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/>
          <p:cNvSpPr txBox="1"/>
          <p:nvPr/>
        </p:nvSpPr>
        <p:spPr>
          <a:xfrm>
            <a:off x="14156869" y="3804672"/>
            <a:ext cx="41311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Executiva de Requisições com Indicadores, Status, Filtros, Botão Onde Vai Mostrar Geral ou Top 10, Tabela detalhada de Requisições Concluídas</a:t>
            </a:r>
          </a:p>
        </p:txBody>
      </p:sp>
      <p:sp>
        <p:nvSpPr>
          <p:cNvPr id="38" name="CaixaDeTexto 37"/>
          <p:cNvSpPr txBox="1"/>
          <p:nvPr/>
        </p:nvSpPr>
        <p:spPr>
          <a:xfrm>
            <a:off x="3585973" y="1945948"/>
            <a:ext cx="523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sp>
        <p:nvSpPr>
          <p:cNvPr id="39" name="Seta para a Direita 38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Seta para a Direita 39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hlinkClick r:id="" action="ppaction://hlinkshowjump?jump=nextslide" tooltip="Overview"/>
          </p:cNvPr>
          <p:cNvSpPr/>
          <p:nvPr/>
        </p:nvSpPr>
        <p:spPr>
          <a:xfrm>
            <a:off x="2668128" y="2385078"/>
            <a:ext cx="1055203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159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3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6"/>
          <a:srcRect l="542"/>
          <a:stretch/>
        </p:blipFill>
        <p:spPr>
          <a:xfrm>
            <a:off x="468795" y="2383285"/>
            <a:ext cx="13211327" cy="5564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Operações</a:t>
            </a:r>
            <a:r>
              <a:rPr lang="pt-BR" sz="40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 Requisições 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Por data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7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156871" y="3980830"/>
            <a:ext cx="4131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Analítica de Requisições com filtros,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 uma tabela detalhada com as informações de Data de Criação.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20" name="Conector Angulado 19"/>
          <p:cNvCxnSpPr/>
          <p:nvPr/>
        </p:nvCxnSpPr>
        <p:spPr>
          <a:xfrm rot="10800000" flipV="1">
            <a:off x="1268958" y="2137025"/>
            <a:ext cx="288000" cy="180000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1659200" y="1945948"/>
            <a:ext cx="5234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hlinkClick r:id="" action="ppaction://hlinkshowjump?jump=previousslide" tooltip="Overview"/>
          </p:cNvPr>
          <p:cNvSpPr/>
          <p:nvPr/>
        </p:nvSpPr>
        <p:spPr>
          <a:xfrm>
            <a:off x="970646" y="2415148"/>
            <a:ext cx="1055203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47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6120017" y="1589161"/>
            <a:ext cx="13275130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35529"/>
            <a:ext cx="96828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Capacidade Operacional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60927" y="2875340"/>
            <a:ext cx="58398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mais generalizada da capacidade Operacional da empresa com filtros,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Gráficos de barras, gráficos de colunas com linhas, uma tabela mais detalhada e uma opção de uma página com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Dark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Mode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355" y="2013657"/>
            <a:ext cx="11169699" cy="62596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tângulo Arredondado 11"/>
          <p:cNvSpPr/>
          <p:nvPr/>
        </p:nvSpPr>
        <p:spPr>
          <a:xfrm>
            <a:off x="-906891" y="5615192"/>
            <a:ext cx="6472804" cy="326571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92" y="5860120"/>
            <a:ext cx="4989603" cy="2775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Imagem 16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162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9" y="28830"/>
            <a:ext cx="12399127" cy="8266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12405536" y="48897"/>
            <a:ext cx="24861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0850" y="56689"/>
            <a:ext cx="1691533" cy="1607704"/>
          </a:xfrm>
          <a:prstGeom prst="rect">
            <a:avLst/>
          </a:prstGeom>
        </p:spPr>
      </p:pic>
      <p:sp>
        <p:nvSpPr>
          <p:cNvPr id="16" name="Retângulo: Cantos Arredondados 3">
            <a:hlinkClick r:id="rId4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13386817" y="3426437"/>
            <a:ext cx="3780000" cy="1045369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Financeiro</a:t>
            </a:r>
          </a:p>
        </p:txBody>
      </p:sp>
      <p:sp>
        <p:nvSpPr>
          <p:cNvPr id="17" name="Retângulo: Cantos Arredondados 3">
            <a:hlinkClick r:id="rId5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13386817" y="4704423"/>
            <a:ext cx="3780000" cy="1045370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Comercial</a:t>
            </a:r>
          </a:p>
        </p:txBody>
      </p:sp>
      <p:sp>
        <p:nvSpPr>
          <p:cNvPr id="18" name="Retângulo: Cantos Arredondados 3">
            <a:hlinkClick r:id="rId6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13386817" y="5982410"/>
            <a:ext cx="3780000" cy="1045371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RH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Retângulo: Cantos Arredondados 3">
            <a:hlinkClick r:id="rId7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13386817" y="7260397"/>
            <a:ext cx="3780000" cy="1045371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Operacional</a:t>
            </a:r>
          </a:p>
        </p:txBody>
      </p:sp>
      <p:cxnSp>
        <p:nvCxnSpPr>
          <p:cNvPr id="20" name="Conector reto 19"/>
          <p:cNvCxnSpPr/>
          <p:nvPr/>
        </p:nvCxnSpPr>
        <p:spPr>
          <a:xfrm>
            <a:off x="0" y="0"/>
            <a:ext cx="0" cy="10287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 flipH="1">
            <a:off x="0" y="10270671"/>
            <a:ext cx="1828799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 flipV="1">
            <a:off x="-32658" y="0"/>
            <a:ext cx="18309770" cy="1013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>
            <a:off x="18254486" y="-90"/>
            <a:ext cx="6298" cy="1028709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hlinkClick r:id="rId8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100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552" y="48897"/>
            <a:ext cx="1159329" cy="1159329"/>
          </a:xfrm>
          <a:prstGeom prst="rect">
            <a:avLst/>
          </a:prstGeom>
          <a:noFill/>
        </p:spPr>
      </p:pic>
      <p:sp>
        <p:nvSpPr>
          <p:cNvPr id="46" name="CaixaDeTexto 45"/>
          <p:cNvSpPr txBox="1"/>
          <p:nvPr/>
        </p:nvSpPr>
        <p:spPr>
          <a:xfrm>
            <a:off x="13386817" y="2052100"/>
            <a:ext cx="4125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u="sng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</a:t>
            </a:r>
            <a:endParaRPr lang="pt-BR" sz="54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" name="Seta para a Direita 44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2" name="Seta para a Direita 51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66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960927" cy="6980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14663055" y="0"/>
            <a:ext cx="2465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1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256" y="0"/>
            <a:ext cx="1788644" cy="1700002"/>
          </a:xfrm>
          <a:prstGeom prst="rect">
            <a:avLst/>
          </a:prstGeom>
        </p:spPr>
      </p:pic>
      <p:sp>
        <p:nvSpPr>
          <p:cNvPr id="16" name="Retângulo: Cantos Arredondado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4717649" y="7811239"/>
            <a:ext cx="4525628" cy="1045369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Medidas </a:t>
            </a:r>
            <a:r>
              <a:rPr lang="pt-BR" sz="3200" b="1" dirty="0" err="1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Dax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Conector reto 26"/>
          <p:cNvCxnSpPr/>
          <p:nvPr/>
        </p:nvCxnSpPr>
        <p:spPr>
          <a:xfrm flipH="1">
            <a:off x="0" y="10287000"/>
            <a:ext cx="1828799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18277112" y="7103345"/>
            <a:ext cx="10887" cy="31836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eta para a Direita 24">
            <a:hlinkClick r:id="" action="ppaction://hlinkshowjump?jump=nextslide" tooltip="Próxima Página"/>
          </p:cNvPr>
          <p:cNvSpPr/>
          <p:nvPr/>
        </p:nvSpPr>
        <p:spPr>
          <a:xfrm>
            <a:off x="16064074" y="9233874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>
            <a:hlinkClick r:id="" action="ppaction://hlinkshowjump?jump=previousslide" tooltip="Página Anterior"/>
          </p:cNvPr>
          <p:cNvSpPr/>
          <p:nvPr/>
        </p:nvSpPr>
        <p:spPr>
          <a:xfrm rot="10800000">
            <a:off x="13942250" y="923387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"/>
            <a:ext cx="1033670" cy="1033670"/>
          </a:xfrm>
          <a:prstGeom prst="rect">
            <a:avLst/>
          </a:prstGeom>
          <a:solidFill>
            <a:srgbClr val="314C72"/>
          </a:solidFill>
        </p:spPr>
      </p:pic>
    </p:spTree>
    <p:extLst>
      <p:ext uri="{BB962C8B-B14F-4D97-AF65-F5344CB8AC3E}">
        <p14:creationId xmlns:p14="http://schemas.microsoft.com/office/powerpoint/2010/main" val="21597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070893" y="1904692"/>
            <a:ext cx="16617408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3389948"/>
            <a:ext cx="40708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CALCULATE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USERELATIONSHIP</a:t>
            </a:r>
            <a:b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Var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Funções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Iterantes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/>
            </a:r>
            <a:b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Funções de Manipulação</a:t>
            </a:r>
            <a:b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- Funções Condicionais</a:t>
            </a:r>
            <a:b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64120" y="205075"/>
            <a:ext cx="1008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Utilização do </a:t>
            </a:r>
            <a:r>
              <a:rPr lang="pt-BR" sz="4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Dax</a:t>
            </a:r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 boas práticas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77" y="2209523"/>
            <a:ext cx="8375144" cy="138276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504" y="5778779"/>
            <a:ext cx="4902617" cy="5776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l="-128" t="2911" r="9135"/>
          <a:stretch/>
        </p:blipFill>
        <p:spPr>
          <a:xfrm>
            <a:off x="4841421" y="3848605"/>
            <a:ext cx="5969315" cy="18226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/>
          <a:srcRect r="5548"/>
          <a:stretch/>
        </p:blipFill>
        <p:spPr>
          <a:xfrm>
            <a:off x="13842732" y="5747808"/>
            <a:ext cx="3677825" cy="16819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2435" y="7010020"/>
            <a:ext cx="6939273" cy="74700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90695" y="2564165"/>
            <a:ext cx="3872319" cy="2581546"/>
          </a:xfrm>
          <a:prstGeom prst="rect">
            <a:avLst/>
          </a:prstGeom>
        </p:spPr>
      </p:pic>
      <p:pic>
        <p:nvPicPr>
          <p:cNvPr id="17" name="Imagem 16">
            <a:hlinkClick r:id="rId8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058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https://miro.medium.com/v2/resize:fit:700/0*vBRXABqpMwCC-oML.jp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" t="17240" r="218" b="14357"/>
          <a:stretch/>
        </p:blipFill>
        <p:spPr bwMode="auto">
          <a:xfrm>
            <a:off x="-39758" y="-19877"/>
            <a:ext cx="18327758" cy="703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14663055" y="0"/>
            <a:ext cx="2465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2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1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256" y="0"/>
            <a:ext cx="1788644" cy="1700002"/>
          </a:xfrm>
          <a:prstGeom prst="rect">
            <a:avLst/>
          </a:prstGeom>
        </p:spPr>
      </p:pic>
      <p:sp>
        <p:nvSpPr>
          <p:cNvPr id="16" name="Retângulo: Cantos Arredondados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6362698" y="7811239"/>
            <a:ext cx="5562605" cy="1045369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Habilidades Técnicas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7" name="Conector reto 26"/>
          <p:cNvCxnSpPr/>
          <p:nvPr/>
        </p:nvCxnSpPr>
        <p:spPr>
          <a:xfrm flipH="1">
            <a:off x="0" y="10287000"/>
            <a:ext cx="1828799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2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" y="0"/>
            <a:ext cx="1033670" cy="1033670"/>
          </a:xfrm>
          <a:prstGeom prst="rect">
            <a:avLst/>
          </a:prstGeom>
          <a:solidFill>
            <a:srgbClr val="06090C"/>
          </a:solidFill>
          <a:effectLst>
            <a:glow rad="127000">
              <a:srgbClr val="06090C">
                <a:alpha val="0"/>
              </a:srgbClr>
            </a:glow>
          </a:effectLst>
        </p:spPr>
      </p:pic>
      <p:cxnSp>
        <p:nvCxnSpPr>
          <p:cNvPr id="15" name="Conector reto 14"/>
          <p:cNvCxnSpPr/>
          <p:nvPr/>
        </p:nvCxnSpPr>
        <p:spPr>
          <a:xfrm flipH="1">
            <a:off x="-14435" y="7018399"/>
            <a:ext cx="18288000" cy="19878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ta para a Direita 16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 para a Direita 17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-8161" y="7017027"/>
            <a:ext cx="36000" cy="32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18258274" y="7017766"/>
            <a:ext cx="36000" cy="3240000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0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070893" y="1904692"/>
            <a:ext cx="16617408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0" y="3620006"/>
            <a:ext cx="40708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Trabalho em equipe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Comunicação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Trabalho em Equipe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Criatividade</a:t>
            </a:r>
          </a:p>
          <a:p>
            <a:pPr marL="342900" indent="-342900">
              <a:buFontTx/>
              <a:buChar char="-"/>
            </a:pP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Ux</a:t>
            </a:r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Empatia com o Cliente</a:t>
            </a:r>
          </a:p>
          <a:p>
            <a:pPr marL="342900" indent="-342900">
              <a:buFontTx/>
              <a:buChar char="-"/>
            </a:pP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Resolução de Problemas</a:t>
            </a:r>
            <a:b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1364120" y="205075"/>
            <a:ext cx="100872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Utilização do </a:t>
            </a:r>
            <a:r>
              <a:rPr lang="pt-BR" sz="4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Dax</a:t>
            </a:r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e boas práticas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82" y="5009916"/>
            <a:ext cx="4601013" cy="3452753"/>
          </a:xfrm>
          <a:prstGeom prst="rect">
            <a:avLst/>
          </a:prstGeom>
        </p:spPr>
      </p:pic>
      <p:pic>
        <p:nvPicPr>
          <p:cNvPr id="26626" name="Picture 2" descr="UX Portfolio 101: Tips For What to Inclu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065" y="1923995"/>
            <a:ext cx="4013846" cy="26215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9613" y="1626595"/>
            <a:ext cx="4378387" cy="29189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2881" y="5451020"/>
            <a:ext cx="4701766" cy="2431948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70" y="1812229"/>
            <a:ext cx="4448288" cy="2547656"/>
          </a:xfrm>
          <a:prstGeom prst="rect">
            <a:avLst/>
          </a:prstGeom>
        </p:spPr>
      </p:pic>
      <p:pic>
        <p:nvPicPr>
          <p:cNvPr id="26630" name="Picture 6" descr="Como estimular a criatividade? Confira estas 6 dicas!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81"/>
          <a:stretch/>
        </p:blipFill>
        <p:spPr bwMode="auto">
          <a:xfrm>
            <a:off x="9317255" y="5294812"/>
            <a:ext cx="3913466" cy="30106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4529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6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494722" y="1251864"/>
            <a:ext cx="1329855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800" dirty="0" smtClean="0">
                <a:solidFill>
                  <a:srgbClr val="414143"/>
                </a:solidFill>
                <a:latin typeface="__sulSansFont_f18b0a"/>
              </a:rPr>
              <a:t>Entre </a:t>
            </a:r>
            <a:r>
              <a:rPr lang="pt-BR" sz="8800" dirty="0">
                <a:solidFill>
                  <a:srgbClr val="414143"/>
                </a:solidFill>
                <a:latin typeface="__sulSansFont_f18b0a"/>
              </a:rPr>
              <a:t>e</a:t>
            </a:r>
            <a:r>
              <a:rPr lang="pt-BR" sz="8800" dirty="0" smtClean="0">
                <a:solidFill>
                  <a:srgbClr val="414143"/>
                </a:solidFill>
                <a:latin typeface="__sulSansFont_f18b0a"/>
              </a:rPr>
              <a:t>m </a:t>
            </a:r>
            <a:r>
              <a:rPr lang="pt-BR" sz="8800" dirty="0">
                <a:solidFill>
                  <a:srgbClr val="414143"/>
                </a:solidFill>
                <a:latin typeface="__sulSansFont_f18b0a"/>
              </a:rPr>
              <a:t>Contato</a:t>
            </a:r>
            <a:r>
              <a:rPr lang="pt-BR" sz="8800" dirty="0" smtClean="0">
                <a:solidFill>
                  <a:srgbClr val="414143"/>
                </a:solidFill>
                <a:latin typeface="__sulSansFont_f18b0a"/>
              </a:rPr>
              <a:t> comigo.</a:t>
            </a:r>
            <a:endParaRPr lang="pt-BR" sz="8800" b="0" i="0" dirty="0">
              <a:solidFill>
                <a:srgbClr val="414143"/>
              </a:solidFill>
              <a:effectLst/>
              <a:latin typeface="__sulSansFont_f18b0a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4572000" y="2698414"/>
            <a:ext cx="9144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>
                <a:solidFill>
                  <a:srgbClr val="717171"/>
                </a:solidFill>
                <a:latin typeface="__sulSansFont_f18b0a"/>
              </a:rPr>
              <a:t>Acesse meu </a:t>
            </a:r>
            <a:r>
              <a:rPr lang="pt-BR" dirty="0" err="1" smtClean="0">
                <a:solidFill>
                  <a:srgbClr val="717171"/>
                </a:solidFill>
                <a:latin typeface="__sulSansFont_f18b0a"/>
              </a:rPr>
              <a:t>Linkedin</a:t>
            </a:r>
            <a:r>
              <a:rPr lang="pt-BR" dirty="0" smtClean="0">
                <a:solidFill>
                  <a:srgbClr val="717171"/>
                </a:solidFill>
                <a:latin typeface="__sulSansFont_f18b0a"/>
              </a:rPr>
              <a:t>, me envie um e-mail, me ligue ou até mesmo me mande uma mensagem no WhatsApp.</a:t>
            </a:r>
            <a:endParaRPr lang="pt-BR" dirty="0"/>
          </a:p>
        </p:txBody>
      </p:sp>
      <p:pic>
        <p:nvPicPr>
          <p:cNvPr id="6" name="Imagem 5">
            <a:hlinkClick r:id="rId2" tooltip="Ir para Linkedin de Marcio Calado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183" y="5068294"/>
            <a:ext cx="1113845" cy="1113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hlinkClick r:id="rId4" tooltip="Ir para Whatsapp de Marcio Calado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15" y="7238748"/>
            <a:ext cx="1393200" cy="139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115" y="5068294"/>
            <a:ext cx="1393200" cy="1393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307" y="7379148"/>
            <a:ext cx="1112400" cy="111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tângulo 9">
            <a:hlinkClick r:id="rId2" tooltip="Ir para Linkedin de Marcio Calado"/>
          </p:cNvPr>
          <p:cNvSpPr/>
          <p:nvPr/>
        </p:nvSpPr>
        <p:spPr>
          <a:xfrm>
            <a:off x="2903383" y="5503284"/>
            <a:ext cx="7871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rgbClr val="414143"/>
                </a:solidFill>
                <a:latin typeface="__sulSansFont_f18b0a"/>
              </a:rPr>
              <a:t>https://www.linkedin.com/in/marciocaladojr/</a:t>
            </a:r>
            <a:endParaRPr lang="pt-BR" sz="2800" dirty="0"/>
          </a:p>
        </p:txBody>
      </p:sp>
      <p:sp>
        <p:nvSpPr>
          <p:cNvPr id="11" name="Retângulo 10"/>
          <p:cNvSpPr/>
          <p:nvPr/>
        </p:nvSpPr>
        <p:spPr>
          <a:xfrm>
            <a:off x="2883507" y="7673738"/>
            <a:ext cx="78717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414143"/>
                </a:solidFill>
                <a:latin typeface="__sulSansFont_f18b0a"/>
              </a:rPr>
              <a:t>brmarciocalado@gmail.com</a:t>
            </a:r>
            <a:endParaRPr lang="pt-BR" sz="2800" dirty="0"/>
          </a:p>
        </p:txBody>
      </p:sp>
      <p:sp>
        <p:nvSpPr>
          <p:cNvPr id="12" name="Retângulo 11"/>
          <p:cNvSpPr/>
          <p:nvPr/>
        </p:nvSpPr>
        <p:spPr>
          <a:xfrm>
            <a:off x="13321315" y="5503284"/>
            <a:ext cx="3935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414143"/>
                </a:solidFill>
                <a:latin typeface="__sulSansFont_f18b0a"/>
              </a:rPr>
              <a:t>+55 (21) 96602-0767</a:t>
            </a:r>
            <a:endParaRPr lang="pt-BR" sz="2800" dirty="0"/>
          </a:p>
        </p:txBody>
      </p:sp>
      <p:sp>
        <p:nvSpPr>
          <p:cNvPr id="13" name="Retângulo 12">
            <a:hlinkClick r:id="rId4" tooltip="Whatsapp"/>
          </p:cNvPr>
          <p:cNvSpPr/>
          <p:nvPr/>
        </p:nvSpPr>
        <p:spPr>
          <a:xfrm>
            <a:off x="13425308" y="7673738"/>
            <a:ext cx="39358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 smtClean="0">
                <a:solidFill>
                  <a:srgbClr val="414143"/>
                </a:solidFill>
                <a:latin typeface="__sulSansFont_f18b0a"/>
              </a:rPr>
              <a:t>+55 (21) 99395-8792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6256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/>
          <p:cNvSpPr txBox="1"/>
          <p:nvPr/>
        </p:nvSpPr>
        <p:spPr>
          <a:xfrm>
            <a:off x="1159328" y="-90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814" y="60590"/>
            <a:ext cx="1102844" cy="104818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795984" y="3205872"/>
            <a:ext cx="621302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u="sng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Relatórios Financeiros</a:t>
            </a:r>
            <a:endParaRPr lang="pt-BR" sz="5400" b="1" u="sng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: Cantos Arredondados 3">
            <a:hlinkClick r:id="rId3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420492" y="7626991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Vendas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16328" y="0"/>
            <a:ext cx="0" cy="1028700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 flipH="1">
            <a:off x="-32658" y="0"/>
            <a:ext cx="80173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Imagem 3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0" name="Retângulo: Cantos Arredondados 3">
            <a:hlinkClick r:id="rId6" action="ppaction://hlinksldjump"/>
            <a:extLst>
              <a:ext uri="{FF2B5EF4-FFF2-40B4-BE49-F238E27FC236}">
                <a16:creationId xmlns:a16="http://schemas.microsoft.com/office/drawing/2014/main" id="{720FC504-2333-0FF8-0177-8F0A0E45C741}"/>
              </a:ext>
            </a:extLst>
          </p:cNvPr>
          <p:cNvSpPr/>
          <p:nvPr/>
        </p:nvSpPr>
        <p:spPr>
          <a:xfrm>
            <a:off x="3851412" y="7640444"/>
            <a:ext cx="3157595" cy="12322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 smtClean="0">
                <a:solidFill>
                  <a:srgbClr val="EA1D2C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Faturamento</a:t>
            </a:r>
            <a:endParaRPr lang="pt-BR" sz="3200" b="1" dirty="0">
              <a:solidFill>
                <a:srgbClr val="EA1D2C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482" name="Picture 2" descr="Relatórios financeiros: como fazer e por que são importantes? - iFinanc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63"/>
          <a:stretch/>
        </p:blipFill>
        <p:spPr bwMode="auto">
          <a:xfrm>
            <a:off x="7984671" y="-90"/>
            <a:ext cx="13531761" cy="102870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to 14"/>
          <p:cNvCxnSpPr/>
          <p:nvPr/>
        </p:nvCxnSpPr>
        <p:spPr>
          <a:xfrm flipH="1">
            <a:off x="16328" y="10287000"/>
            <a:ext cx="80173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7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3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4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Vendas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Overview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6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14214063" y="3250674"/>
            <a:ext cx="4131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Geral com filtros,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Vendas por Pessoas de acordo com o Ano e de acordo com o Mês selecionado, Metas Anuais e mensais e uma tabela detalhada.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  <p:cxnSp>
        <p:nvCxnSpPr>
          <p:cNvPr id="20" name="Conector Angulado 19"/>
          <p:cNvCxnSpPr>
            <a:stCxn id="21" idx="0"/>
          </p:cNvCxnSpPr>
          <p:nvPr/>
        </p:nvCxnSpPr>
        <p:spPr>
          <a:xfrm rot="5400000" flipH="1" flipV="1">
            <a:off x="1575874" y="2401492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0" y="3366916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hlinkClick r:id="" action="ppaction://hlinkshowjump?jump=nextslide" tooltip="Funil"/>
          </p:cNvPr>
          <p:cNvSpPr/>
          <p:nvPr/>
        </p:nvSpPr>
        <p:spPr>
          <a:xfrm>
            <a:off x="3779295" y="2596243"/>
            <a:ext cx="1104900" cy="180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hlinkClick r:id="" action="ppaction://hlinkshowjump?jump=nextslide"/>
          </p:cNvPr>
          <p:cNvSpPr/>
          <p:nvPr/>
        </p:nvSpPr>
        <p:spPr>
          <a:xfrm>
            <a:off x="4942506" y="2596243"/>
            <a:ext cx="1104900" cy="180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8514" y="2167670"/>
            <a:ext cx="10522475" cy="5872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tângulo 7">
            <a:hlinkClick r:id="" action="ppaction://hlinkshowjump?jump=nextslide" tooltip="Salesperson"/>
          </p:cNvPr>
          <p:cNvSpPr/>
          <p:nvPr/>
        </p:nvSpPr>
        <p:spPr>
          <a:xfrm>
            <a:off x="5804452" y="2596243"/>
            <a:ext cx="1172818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3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55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-1191987" y="1904692"/>
            <a:ext cx="15348857" cy="64776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8514" y="2207700"/>
            <a:ext cx="10483420" cy="58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ixaDeTexto 12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10" name="Retângulo 9">
            <a:hlinkClick r:id="rId4" action="ppaction://hlinksldjump"/>
          </p:cNvPr>
          <p:cNvSpPr/>
          <p:nvPr/>
        </p:nvSpPr>
        <p:spPr>
          <a:xfrm>
            <a:off x="2808514" y="2383285"/>
            <a:ext cx="653143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hlinkClick r:id="rId5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1131750" y="205075"/>
            <a:ext cx="9682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Vendas</a:t>
            </a:r>
            <a:r>
              <a:rPr lang="pt-BR" sz="40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Vendedor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" name="Retângulo 16">
            <a:hlinkClick r:id="rId7" action="ppaction://hlinksldjump"/>
          </p:cNvPr>
          <p:cNvSpPr/>
          <p:nvPr/>
        </p:nvSpPr>
        <p:spPr>
          <a:xfrm>
            <a:off x="985511" y="2383285"/>
            <a:ext cx="896298" cy="2129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Angulado 19"/>
          <p:cNvCxnSpPr>
            <a:stCxn id="21" idx="0"/>
          </p:cNvCxnSpPr>
          <p:nvPr/>
        </p:nvCxnSpPr>
        <p:spPr>
          <a:xfrm rot="5400000" flipH="1" flipV="1">
            <a:off x="1575874" y="2401492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0" y="3366916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sp>
        <p:nvSpPr>
          <p:cNvPr id="22" name="Seta para a Direita 21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para a Direita 22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>
            <a:hlinkClick r:id="" action="ppaction://hlinkshowjump?jump=nextslide" tooltip="Funil"/>
          </p:cNvPr>
          <p:cNvSpPr/>
          <p:nvPr/>
        </p:nvSpPr>
        <p:spPr>
          <a:xfrm>
            <a:off x="3779295" y="2596243"/>
            <a:ext cx="1104900" cy="180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hlinkClick r:id="" action="ppaction://hlinkshowjump?jump=nextslide"/>
          </p:cNvPr>
          <p:cNvSpPr/>
          <p:nvPr/>
        </p:nvSpPr>
        <p:spPr>
          <a:xfrm>
            <a:off x="4942506" y="2596243"/>
            <a:ext cx="1104900" cy="1802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hlinkClick r:id="" action="ppaction://hlinkshowjump?jump=previousslide" tooltip="Overview"/>
          </p:cNvPr>
          <p:cNvSpPr/>
          <p:nvPr/>
        </p:nvSpPr>
        <p:spPr>
          <a:xfrm>
            <a:off x="3482757" y="2647082"/>
            <a:ext cx="1172818" cy="18022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/>
          <p:cNvSpPr txBox="1"/>
          <p:nvPr/>
        </p:nvSpPr>
        <p:spPr>
          <a:xfrm>
            <a:off x="14214063" y="3250674"/>
            <a:ext cx="41311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Detalhada de vendedor , o quanto faturou, quanto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eraq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sua meta, com 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filtros,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,, 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Metas Anuais e mensais e uma tabela detalhada.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08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987544" y="1589161"/>
            <a:ext cx="14407603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47495"/>
            <a:ext cx="108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Faturamento</a:t>
            </a:r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– Desempenho de Vendas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28598" y="4075782"/>
            <a:ext cx="4987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do Desempenho das Vendas com </a:t>
            </a:r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cards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, filtros com indicadores e gráficos significativos.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/>
          <p:cNvCxnSpPr>
            <a:stCxn id="14" idx="0"/>
          </p:cNvCxnSpPr>
          <p:nvPr/>
        </p:nvCxnSpPr>
        <p:spPr>
          <a:xfrm rot="5400000" flipH="1" flipV="1">
            <a:off x="6564368" y="2480016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988494" y="3445440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9303" y="2296541"/>
            <a:ext cx="10218482" cy="5693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tângulo 15">
            <a:hlinkClick r:id="" action="ppaction://hlinkshowjump?jump=nextslide" tooltip="Overview"/>
          </p:cNvPr>
          <p:cNvSpPr/>
          <p:nvPr/>
        </p:nvSpPr>
        <p:spPr>
          <a:xfrm>
            <a:off x="9152163" y="2695126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hlinkClick r:id="rId6" action="ppaction://hlinksldjump" tooltip="Overview"/>
          </p:cNvPr>
          <p:cNvSpPr/>
          <p:nvPr/>
        </p:nvSpPr>
        <p:spPr>
          <a:xfrm>
            <a:off x="10666448" y="2727641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hlinkClick r:id="rId7" action="ppaction://hlinksldjump" tooltip="Overview"/>
          </p:cNvPr>
          <p:cNvSpPr/>
          <p:nvPr/>
        </p:nvSpPr>
        <p:spPr>
          <a:xfrm>
            <a:off x="12125134" y="2698018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492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987544" y="1589161"/>
            <a:ext cx="14407603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47495"/>
            <a:ext cx="108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Faturamento – </a:t>
            </a:r>
            <a:r>
              <a:rPr lang="pt-BR" sz="44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Orçado X Realizado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3597965"/>
            <a:ext cx="4987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de Faturamento Orçado X Realizado onde se Nota algumas mudanças nos valores. 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ictícios.</a:t>
            </a: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/>
          <p:cNvCxnSpPr>
            <a:stCxn id="14" idx="0"/>
          </p:cNvCxnSpPr>
          <p:nvPr/>
        </p:nvCxnSpPr>
        <p:spPr>
          <a:xfrm rot="5400000" flipH="1" flipV="1">
            <a:off x="6564368" y="2480016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988494" y="3445440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3009" y="2295900"/>
            <a:ext cx="10158594" cy="569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Retângulo 15">
            <a:hlinkClick r:id="" action="ppaction://hlinkshowjump?jump=nextslide" tooltip="Overview"/>
          </p:cNvPr>
          <p:cNvSpPr/>
          <p:nvPr/>
        </p:nvSpPr>
        <p:spPr>
          <a:xfrm>
            <a:off x="7740458" y="2725545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21">
            <a:hlinkClick r:id="rId6" action="ppaction://hlinksldjump" tooltip="Overview"/>
          </p:cNvPr>
          <p:cNvSpPr/>
          <p:nvPr/>
        </p:nvSpPr>
        <p:spPr>
          <a:xfrm>
            <a:off x="10666448" y="2727641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hlinkClick r:id="rId7" action="ppaction://hlinksldjump" tooltip="Overview"/>
          </p:cNvPr>
          <p:cNvSpPr/>
          <p:nvPr/>
        </p:nvSpPr>
        <p:spPr>
          <a:xfrm>
            <a:off x="12125134" y="2698018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84880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987544" y="1589161"/>
            <a:ext cx="14407603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47495"/>
            <a:ext cx="108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Faturamento – </a:t>
            </a:r>
            <a:r>
              <a:rPr lang="pt-BR" sz="44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Clientes</a:t>
            </a:r>
            <a:endParaRPr lang="pt-BR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-1" y="3568951"/>
            <a:ext cx="49875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de Faturamento Diante de Clientes, Região e Grupos</a:t>
            </a:r>
          </a:p>
          <a:p>
            <a:endParaRPr lang="pt-BR" sz="24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r>
              <a:rPr lang="pt-BR" sz="2400" dirty="0" err="1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Obs</a:t>
            </a:r>
            <a:r>
              <a:rPr lang="pt-BR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 Dados Fictícios.</a:t>
            </a:r>
          </a:p>
          <a:p>
            <a:endParaRPr lang="pt-BR" sz="2400" dirty="0" smtClean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/>
          <p:cNvCxnSpPr>
            <a:stCxn id="14" idx="0"/>
          </p:cNvCxnSpPr>
          <p:nvPr/>
        </p:nvCxnSpPr>
        <p:spPr>
          <a:xfrm rot="5400000" flipH="1" flipV="1">
            <a:off x="6564368" y="2480016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988494" y="3445440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199" y="2295900"/>
            <a:ext cx="10187404" cy="569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Retângulo 22">
            <a:hlinkClick r:id="" action="ppaction://hlinkshowjump?jump=nextslide" tooltip="Overview"/>
          </p:cNvPr>
          <p:cNvSpPr/>
          <p:nvPr/>
        </p:nvSpPr>
        <p:spPr>
          <a:xfrm>
            <a:off x="7740458" y="2725545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 24">
            <a:hlinkClick r:id="rId6" action="ppaction://hlinksldjump" tooltip="Overview"/>
          </p:cNvPr>
          <p:cNvSpPr/>
          <p:nvPr/>
        </p:nvSpPr>
        <p:spPr>
          <a:xfrm>
            <a:off x="12125134" y="2698018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 25">
            <a:hlinkClick r:id="rId7" action="ppaction://hlinksldjump" tooltip="Overview"/>
          </p:cNvPr>
          <p:cNvSpPr/>
          <p:nvPr/>
        </p:nvSpPr>
        <p:spPr>
          <a:xfrm>
            <a:off x="9189165" y="2710435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8189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A1D2C">
                <a:shade val="30000"/>
                <a:satMod val="115000"/>
              </a:srgbClr>
            </a:gs>
            <a:gs pos="40000">
              <a:srgbClr val="EA1D2C">
                <a:shade val="67500"/>
                <a:satMod val="115000"/>
              </a:srgbClr>
            </a:gs>
            <a:gs pos="100000">
              <a:srgbClr val="EA1D2C">
                <a:shade val="100000"/>
                <a:satMod val="115000"/>
              </a:srgb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Arredondado 6"/>
          <p:cNvSpPr/>
          <p:nvPr/>
        </p:nvSpPr>
        <p:spPr>
          <a:xfrm>
            <a:off x="4987544" y="1589161"/>
            <a:ext cx="14407603" cy="71086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1159328" y="247495"/>
            <a:ext cx="108073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Faturamento – </a:t>
            </a:r>
            <a:r>
              <a:rPr lang="pt-BR" sz="4400" b="1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Produtos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3597965"/>
            <a:ext cx="49875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Visão do Faturamento em relação com o Produto e Categoria.</a:t>
            </a:r>
          </a:p>
        </p:txBody>
      </p:sp>
      <p:pic>
        <p:nvPicPr>
          <p:cNvPr id="17" name="Imagem 16">
            <a:hlinkClick r:id="rId2" action="ppaction://hlinksldjump" tooltip="Voltar para a Página Inicial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0132"/>
            <a:ext cx="1159329" cy="1159329"/>
          </a:xfrm>
          <a:prstGeom prst="rect">
            <a:avLst/>
          </a:prstGeom>
        </p:spPr>
      </p:pic>
      <p:sp>
        <p:nvSpPr>
          <p:cNvPr id="18" name="CaixaDeTexto 17"/>
          <p:cNvSpPr txBox="1"/>
          <p:nvPr/>
        </p:nvSpPr>
        <p:spPr>
          <a:xfrm>
            <a:off x="15985670" y="35475"/>
            <a:ext cx="23023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Marcio</a:t>
            </a:r>
          </a:p>
          <a:p>
            <a:r>
              <a:rPr lang="pt-BR" sz="2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Calado</a:t>
            </a:r>
            <a: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/>
            </a:r>
            <a:br>
              <a:rPr lang="pt-BR" sz="1800" b="1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pt-BR" sz="180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Analista de BI</a:t>
            </a:r>
            <a:endParaRPr lang="pt-BR" sz="105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5156" y="35475"/>
            <a:ext cx="1102844" cy="1048189"/>
          </a:xfrm>
          <a:prstGeom prst="rect">
            <a:avLst/>
          </a:prstGeom>
        </p:spPr>
      </p:pic>
      <p:sp>
        <p:nvSpPr>
          <p:cNvPr id="20" name="Seta para a Direita 19">
            <a:hlinkClick r:id="" action="ppaction://hlinkshowjump?jump=nextslide" tooltip="Próxima Página"/>
          </p:cNvPr>
          <p:cNvSpPr/>
          <p:nvPr/>
        </p:nvSpPr>
        <p:spPr>
          <a:xfrm>
            <a:off x="9286162" y="8944863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para a Direita 20">
            <a:hlinkClick r:id="" action="ppaction://hlinkshowjump?jump=previousslide" tooltip="Página Anterior"/>
          </p:cNvPr>
          <p:cNvSpPr/>
          <p:nvPr/>
        </p:nvSpPr>
        <p:spPr>
          <a:xfrm rot="10800000">
            <a:off x="7164338" y="8944862"/>
            <a:ext cx="1987826" cy="675861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Angulado 12"/>
          <p:cNvCxnSpPr>
            <a:stCxn id="14" idx="0"/>
          </p:cNvCxnSpPr>
          <p:nvPr/>
        </p:nvCxnSpPr>
        <p:spPr>
          <a:xfrm rot="5400000" flipH="1" flipV="1">
            <a:off x="6564368" y="2480016"/>
            <a:ext cx="660200" cy="1270649"/>
          </a:xfrm>
          <a:prstGeom prst="bentConnector2">
            <a:avLst/>
          </a:prstGeom>
          <a:ln w="25400">
            <a:solidFill>
              <a:srgbClr val="A0041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4988494" y="3445440"/>
            <a:ext cx="2541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rgbClr val="EA1D2C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Clique aqui para mudar de página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400" y="2295900"/>
            <a:ext cx="10191812" cy="5695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tângulo 21">
            <a:hlinkClick r:id="" action="ppaction://hlinkshowjump?jump=nextslide" tooltip="Overview"/>
          </p:cNvPr>
          <p:cNvSpPr/>
          <p:nvPr/>
        </p:nvSpPr>
        <p:spPr>
          <a:xfrm>
            <a:off x="7740458" y="2725545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Retângulo 22">
            <a:hlinkClick r:id="rId6" action="ppaction://hlinksldjump" tooltip="Overview"/>
          </p:cNvPr>
          <p:cNvSpPr/>
          <p:nvPr/>
        </p:nvSpPr>
        <p:spPr>
          <a:xfrm>
            <a:off x="10666448" y="2727641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hlinkClick r:id="rId7" action="ppaction://hlinksldjump" tooltip="Overview"/>
          </p:cNvPr>
          <p:cNvSpPr/>
          <p:nvPr/>
        </p:nvSpPr>
        <p:spPr>
          <a:xfrm>
            <a:off x="9189165" y="2710435"/>
            <a:ext cx="1487261" cy="181423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17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6084</TotalTime>
  <Words>569</Words>
  <Application>Microsoft Office PowerPoint</Application>
  <PresentationFormat>Personalizar</PresentationFormat>
  <Paragraphs>147</Paragraphs>
  <Slides>24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__sulSansFont_f18b0a</vt:lpstr>
      <vt:lpstr>Arial</vt:lpstr>
      <vt:lpstr>Calibri</vt:lpstr>
      <vt:lpstr>Calibri Light</vt:lpstr>
      <vt:lpstr>Segoe UI</vt:lpstr>
      <vt:lpstr>Segoe UI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Calado</dc:creator>
  <cp:lastModifiedBy>Marcio Calado</cp:lastModifiedBy>
  <cp:revision>67</cp:revision>
  <dcterms:created xsi:type="dcterms:W3CDTF">2023-12-18T13:14:21Z</dcterms:created>
  <dcterms:modified xsi:type="dcterms:W3CDTF">2024-04-10T12:17:04Z</dcterms:modified>
</cp:coreProperties>
</file>